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9" d="100"/>
          <a:sy n="39" d="100"/>
        </p:scale>
        <p:origin x="-8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84F2078-9D1A-4716-8D25-AE7350C00A71}" type="datetimeFigureOut">
              <a:rPr lang="ar-IQ" smtClean="0"/>
              <a:t>29/09/1442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FEB7FD-E0A1-46C4-A9C8-67D138F1B6BA}" type="slidenum">
              <a:rPr lang="ar-IQ" smtClean="0"/>
              <a:t>‹#›</a:t>
            </a:fld>
            <a:endParaRPr lang="ar-IQ"/>
          </a:p>
        </p:txBody>
      </p:sp>
    </p:spTree>
    <p:extLst>
      <p:ext uri="{BB962C8B-B14F-4D97-AF65-F5344CB8AC3E}">
        <p14:creationId xmlns:p14="http://schemas.microsoft.com/office/powerpoint/2010/main" val="2564012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84F2078-9D1A-4716-8D25-AE7350C00A71}" type="datetimeFigureOut">
              <a:rPr lang="ar-IQ" smtClean="0"/>
              <a:t>29/09/1442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FEB7FD-E0A1-46C4-A9C8-67D138F1B6BA}" type="slidenum">
              <a:rPr lang="ar-IQ" smtClean="0"/>
              <a:t>‹#›</a:t>
            </a:fld>
            <a:endParaRPr lang="ar-IQ"/>
          </a:p>
        </p:txBody>
      </p:sp>
    </p:spTree>
    <p:extLst>
      <p:ext uri="{BB962C8B-B14F-4D97-AF65-F5344CB8AC3E}">
        <p14:creationId xmlns:p14="http://schemas.microsoft.com/office/powerpoint/2010/main" val="4041027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84F2078-9D1A-4716-8D25-AE7350C00A71}" type="datetimeFigureOut">
              <a:rPr lang="ar-IQ" smtClean="0"/>
              <a:t>29/09/1442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FEB7FD-E0A1-46C4-A9C8-67D138F1B6BA}" type="slidenum">
              <a:rPr lang="ar-IQ" smtClean="0"/>
              <a:t>‹#›</a:t>
            </a:fld>
            <a:endParaRPr lang="ar-IQ"/>
          </a:p>
        </p:txBody>
      </p:sp>
    </p:spTree>
    <p:extLst>
      <p:ext uri="{BB962C8B-B14F-4D97-AF65-F5344CB8AC3E}">
        <p14:creationId xmlns:p14="http://schemas.microsoft.com/office/powerpoint/2010/main" val="2477556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84F2078-9D1A-4716-8D25-AE7350C00A71}" type="datetimeFigureOut">
              <a:rPr lang="ar-IQ" smtClean="0"/>
              <a:t>29/09/1442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FEB7FD-E0A1-46C4-A9C8-67D138F1B6BA}" type="slidenum">
              <a:rPr lang="ar-IQ" smtClean="0"/>
              <a:t>‹#›</a:t>
            </a:fld>
            <a:endParaRPr lang="ar-IQ"/>
          </a:p>
        </p:txBody>
      </p:sp>
    </p:spTree>
    <p:extLst>
      <p:ext uri="{BB962C8B-B14F-4D97-AF65-F5344CB8AC3E}">
        <p14:creationId xmlns:p14="http://schemas.microsoft.com/office/powerpoint/2010/main" val="2825579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84F2078-9D1A-4716-8D25-AE7350C00A71}" type="datetimeFigureOut">
              <a:rPr lang="ar-IQ" smtClean="0"/>
              <a:t>29/09/1442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EFEB7FD-E0A1-46C4-A9C8-67D138F1B6BA}" type="slidenum">
              <a:rPr lang="ar-IQ" smtClean="0"/>
              <a:t>‹#›</a:t>
            </a:fld>
            <a:endParaRPr lang="ar-IQ"/>
          </a:p>
        </p:txBody>
      </p:sp>
    </p:spTree>
    <p:extLst>
      <p:ext uri="{BB962C8B-B14F-4D97-AF65-F5344CB8AC3E}">
        <p14:creationId xmlns:p14="http://schemas.microsoft.com/office/powerpoint/2010/main" val="1190693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84F2078-9D1A-4716-8D25-AE7350C00A71}" type="datetimeFigureOut">
              <a:rPr lang="ar-IQ" smtClean="0"/>
              <a:t>29/09/1442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EFEB7FD-E0A1-46C4-A9C8-67D138F1B6BA}" type="slidenum">
              <a:rPr lang="ar-IQ" smtClean="0"/>
              <a:t>‹#›</a:t>
            </a:fld>
            <a:endParaRPr lang="ar-IQ"/>
          </a:p>
        </p:txBody>
      </p:sp>
    </p:spTree>
    <p:extLst>
      <p:ext uri="{BB962C8B-B14F-4D97-AF65-F5344CB8AC3E}">
        <p14:creationId xmlns:p14="http://schemas.microsoft.com/office/powerpoint/2010/main" val="2719933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84F2078-9D1A-4716-8D25-AE7350C00A71}" type="datetimeFigureOut">
              <a:rPr lang="ar-IQ" smtClean="0"/>
              <a:t>29/09/1442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EFEB7FD-E0A1-46C4-A9C8-67D138F1B6BA}" type="slidenum">
              <a:rPr lang="ar-IQ" smtClean="0"/>
              <a:t>‹#›</a:t>
            </a:fld>
            <a:endParaRPr lang="ar-IQ"/>
          </a:p>
        </p:txBody>
      </p:sp>
    </p:spTree>
    <p:extLst>
      <p:ext uri="{BB962C8B-B14F-4D97-AF65-F5344CB8AC3E}">
        <p14:creationId xmlns:p14="http://schemas.microsoft.com/office/powerpoint/2010/main" val="3658237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84F2078-9D1A-4716-8D25-AE7350C00A71}" type="datetimeFigureOut">
              <a:rPr lang="ar-IQ" smtClean="0"/>
              <a:t>29/09/1442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EFEB7FD-E0A1-46C4-A9C8-67D138F1B6BA}" type="slidenum">
              <a:rPr lang="ar-IQ" smtClean="0"/>
              <a:t>‹#›</a:t>
            </a:fld>
            <a:endParaRPr lang="ar-IQ"/>
          </a:p>
        </p:txBody>
      </p:sp>
    </p:spTree>
    <p:extLst>
      <p:ext uri="{BB962C8B-B14F-4D97-AF65-F5344CB8AC3E}">
        <p14:creationId xmlns:p14="http://schemas.microsoft.com/office/powerpoint/2010/main" val="3922750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84F2078-9D1A-4716-8D25-AE7350C00A71}" type="datetimeFigureOut">
              <a:rPr lang="ar-IQ" smtClean="0"/>
              <a:t>29/09/1442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EFEB7FD-E0A1-46C4-A9C8-67D138F1B6BA}" type="slidenum">
              <a:rPr lang="ar-IQ" smtClean="0"/>
              <a:t>‹#›</a:t>
            </a:fld>
            <a:endParaRPr lang="ar-IQ"/>
          </a:p>
        </p:txBody>
      </p:sp>
    </p:spTree>
    <p:extLst>
      <p:ext uri="{BB962C8B-B14F-4D97-AF65-F5344CB8AC3E}">
        <p14:creationId xmlns:p14="http://schemas.microsoft.com/office/powerpoint/2010/main" val="2350027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84F2078-9D1A-4716-8D25-AE7350C00A71}" type="datetimeFigureOut">
              <a:rPr lang="ar-IQ" smtClean="0"/>
              <a:t>29/09/1442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EFEB7FD-E0A1-46C4-A9C8-67D138F1B6BA}" type="slidenum">
              <a:rPr lang="ar-IQ" smtClean="0"/>
              <a:t>‹#›</a:t>
            </a:fld>
            <a:endParaRPr lang="ar-IQ"/>
          </a:p>
        </p:txBody>
      </p:sp>
    </p:spTree>
    <p:extLst>
      <p:ext uri="{BB962C8B-B14F-4D97-AF65-F5344CB8AC3E}">
        <p14:creationId xmlns:p14="http://schemas.microsoft.com/office/powerpoint/2010/main" val="337279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84F2078-9D1A-4716-8D25-AE7350C00A71}" type="datetimeFigureOut">
              <a:rPr lang="ar-IQ" smtClean="0"/>
              <a:t>29/09/1442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EFEB7FD-E0A1-46C4-A9C8-67D138F1B6BA}" type="slidenum">
              <a:rPr lang="ar-IQ" smtClean="0"/>
              <a:t>‹#›</a:t>
            </a:fld>
            <a:endParaRPr lang="ar-IQ"/>
          </a:p>
        </p:txBody>
      </p:sp>
    </p:spTree>
    <p:extLst>
      <p:ext uri="{BB962C8B-B14F-4D97-AF65-F5344CB8AC3E}">
        <p14:creationId xmlns:p14="http://schemas.microsoft.com/office/powerpoint/2010/main" val="3369910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84F2078-9D1A-4716-8D25-AE7350C00A71}" type="datetimeFigureOut">
              <a:rPr lang="ar-IQ" smtClean="0"/>
              <a:t>29/09/1442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EFEB7FD-E0A1-46C4-A9C8-67D138F1B6BA}" type="slidenum">
              <a:rPr lang="ar-IQ" smtClean="0"/>
              <a:t>‹#›</a:t>
            </a:fld>
            <a:endParaRPr lang="ar-IQ"/>
          </a:p>
        </p:txBody>
      </p:sp>
    </p:spTree>
    <p:extLst>
      <p:ext uri="{BB962C8B-B14F-4D97-AF65-F5344CB8AC3E}">
        <p14:creationId xmlns:p14="http://schemas.microsoft.com/office/powerpoint/2010/main" val="3235370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التدقيق المحاسبي</a:t>
            </a:r>
            <a:endParaRPr lang="ar-IQ" dirty="0"/>
          </a:p>
        </p:txBody>
      </p:sp>
      <p:sp>
        <p:nvSpPr>
          <p:cNvPr id="3" name="عنوان فرعي 2"/>
          <p:cNvSpPr>
            <a:spLocks noGrp="1"/>
          </p:cNvSpPr>
          <p:nvPr>
            <p:ph type="subTitle" idx="1"/>
          </p:nvPr>
        </p:nvSpPr>
        <p:spPr>
          <a:xfrm>
            <a:off x="1371600" y="3886200"/>
            <a:ext cx="6400800" cy="2423120"/>
          </a:xfrm>
        </p:spPr>
        <p:txBody>
          <a:bodyPr>
            <a:normAutofit fontScale="92500" lnSpcReduction="10000"/>
          </a:bodyPr>
          <a:lstStyle/>
          <a:p>
            <a:r>
              <a:rPr lang="ar-IQ" dirty="0" smtClean="0"/>
              <a:t>المصادر : </a:t>
            </a:r>
          </a:p>
          <a:p>
            <a:r>
              <a:rPr lang="ar-IQ" dirty="0" smtClean="0"/>
              <a:t>احمد قايد نور الدين ( كتاب التدقيق المحاسبي وفقا للمعايير الدولية ) </a:t>
            </a:r>
          </a:p>
          <a:p>
            <a:r>
              <a:rPr lang="ar-IQ" dirty="0" smtClean="0"/>
              <a:t>حسين القاضي وحسين دحدوح (كتاب التدقيق المحاسبي وفق المعايير الامريكية والدولية )</a:t>
            </a:r>
          </a:p>
          <a:p>
            <a:endParaRPr lang="ar-IQ" dirty="0"/>
          </a:p>
        </p:txBody>
      </p:sp>
    </p:spTree>
    <p:extLst>
      <p:ext uri="{BB962C8B-B14F-4D97-AF65-F5344CB8AC3E}">
        <p14:creationId xmlns:p14="http://schemas.microsoft.com/office/powerpoint/2010/main" val="3951409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712968" cy="4431983"/>
          </a:xfrm>
          <a:prstGeom prst="rect">
            <a:avLst/>
          </a:prstGeom>
        </p:spPr>
        <p:txBody>
          <a:bodyPr wrap="square">
            <a:spAutoFit/>
          </a:bodyPr>
          <a:lstStyle/>
          <a:p>
            <a:r>
              <a:rPr lang="ar-IQ" sz="2000" b="1" dirty="0" smtClean="0"/>
              <a:t>رابعا- تبويب التدقيق من حيث الإلزام: أي من حيث الإلزام القانوني فإننا نميز بين: </a:t>
            </a:r>
          </a:p>
          <a:p>
            <a:r>
              <a:rPr lang="ar-IQ" sz="2000" b="1" dirty="0"/>
              <a:t>1) التدقيق الإلزامي:</a:t>
            </a:r>
            <a:br>
              <a:rPr lang="ar-IQ" sz="2000" b="1" dirty="0"/>
            </a:br>
            <a:r>
              <a:rPr lang="ar-IQ" dirty="0"/>
              <a:t>وهو التدقيق الذي تلتزم به الشركات وفقا للقانون السائد ( قانون الشركات ، قوانين الضرائب ، قوانين الاستثمار ) ويتم تعيين المدقق من خلال الجمعية العامة وهي التي تقدر أتعابه وفي حالة تعدد المدققين فانهم مسؤولين بالتضامن ومن الضروري أن يكون التدقيق في هذه الحالة كامل ( اختباري ) .</a:t>
            </a:r>
          </a:p>
          <a:p>
            <a:r>
              <a:rPr lang="ar-IQ" sz="2000" b="1" dirty="0"/>
              <a:t>2) التدقيق غير الإلزامي ( الاختياري )</a:t>
            </a:r>
            <a:r>
              <a:rPr lang="ar-IQ" dirty="0"/>
              <a:t/>
            </a:r>
            <a:br>
              <a:rPr lang="ar-IQ" dirty="0"/>
            </a:br>
            <a:r>
              <a:rPr lang="ar-IQ" dirty="0"/>
              <a:t>الأصل في التدقيق أن يكون اختياري ويرجع أمر تقرير القيام به إلى أصحاب المنشأة والى غيرهم من أصحاب المصالح </a:t>
            </a:r>
          </a:p>
          <a:p>
            <a:r>
              <a:rPr lang="ar-IQ" dirty="0"/>
              <a:t>لذلك فان هذا التدقيق يتناسب مع شركات الأشخاص والمنشأة الفردية </a:t>
            </a:r>
            <a:r>
              <a:rPr lang="ar-IQ" dirty="0" err="1"/>
              <a:t>لانه</a:t>
            </a:r>
            <a:r>
              <a:rPr lang="ar-IQ" dirty="0"/>
              <a:t> يفيد في الثقة والاطمئنان إلى الحسابات </a:t>
            </a:r>
            <a:r>
              <a:rPr lang="ar-IQ" dirty="0" smtClean="0"/>
              <a:t>المعتمدة </a:t>
            </a:r>
            <a:r>
              <a:rPr lang="ar-IQ" dirty="0"/>
              <a:t>من المدقق عند تحديد لأنصبة الشركاء المتضامنين عند الانضمام أو الانفصال وكذلك اطمئنان الشريك الموصي في الحسابات </a:t>
            </a:r>
            <a:r>
              <a:rPr lang="ar-IQ" dirty="0" err="1"/>
              <a:t>لانه</a:t>
            </a:r>
            <a:r>
              <a:rPr lang="ar-IQ" dirty="0"/>
              <a:t> غير مسموح له بالتدخل بالإدارة بالإضافة إلى اطمئنان البنوك إلى التقارير المالية المعتمدة من مدقق عند طلب قرض.</a:t>
            </a:r>
          </a:p>
          <a:p>
            <a:endParaRPr lang="ar-IQ" dirty="0" smtClean="0"/>
          </a:p>
          <a:p>
            <a:r>
              <a:rPr lang="ar-IQ" sz="2000" b="1" dirty="0"/>
              <a:t>خامسا- تبويب التدقيق من حيث الاستقلال: يقسم التدقيق حسب هذا المعيار إلى:</a:t>
            </a:r>
          </a:p>
          <a:p>
            <a:r>
              <a:rPr lang="ar-IQ" sz="2000" b="1" dirty="0"/>
              <a:t> ا. التدقيق الداخلي " .</a:t>
            </a:r>
          </a:p>
          <a:p>
            <a:r>
              <a:rPr lang="ar-IQ" sz="2000" b="1" dirty="0"/>
              <a:t> ب. التدقيق الخارجي</a:t>
            </a:r>
            <a:r>
              <a:rPr lang="ar-IQ" dirty="0" smtClean="0"/>
              <a:t>.</a:t>
            </a:r>
            <a:endParaRPr lang="ar-IQ" dirty="0"/>
          </a:p>
        </p:txBody>
      </p:sp>
    </p:spTree>
    <p:extLst>
      <p:ext uri="{BB962C8B-B14F-4D97-AF65-F5344CB8AC3E}">
        <p14:creationId xmlns:p14="http://schemas.microsoft.com/office/powerpoint/2010/main" val="1972097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17693"/>
            <a:ext cx="8640960" cy="6740307"/>
          </a:xfrm>
          <a:prstGeom prst="rect">
            <a:avLst/>
          </a:prstGeom>
        </p:spPr>
        <p:txBody>
          <a:bodyPr wrap="square">
            <a:spAutoFit/>
          </a:bodyPr>
          <a:lstStyle/>
          <a:p>
            <a:r>
              <a:rPr lang="ar-IQ" sz="2000" b="1" dirty="0" smtClean="0"/>
              <a:t>1) التدقيق الداخلي</a:t>
            </a:r>
          </a:p>
          <a:p>
            <a:r>
              <a:rPr lang="ar-IQ" dirty="0" smtClean="0"/>
              <a:t>وهو التدقيق الذي يتم بواسطة طرف من داخل الوحدة الاقتصادية ويهدف بالدرجة الأولى إلى خدمة الأداة عن طريق التأكد من أن النظام المحاسبي كفؤ ويقدم بيانات سليمة ودقيقة للإدارة. </a:t>
            </a:r>
          </a:p>
          <a:p>
            <a:r>
              <a:rPr lang="ar-IQ" dirty="0" smtClean="0"/>
              <a:t>ويمثل أحد فروع الرقابة الداخلية وأداة في يد الإدارة تعمل على مدها بالمعلومات المستمرة بهدف اكتشاف ومنع الأخطاء والتلاعب والانحراف عن السياسات المرسومة</a:t>
            </a:r>
          </a:p>
          <a:p>
            <a:r>
              <a:rPr lang="ar-IQ" sz="2000" b="1" dirty="0"/>
              <a:t>2)التدقيق الخارجي :</a:t>
            </a:r>
          </a:p>
          <a:p>
            <a:r>
              <a:rPr lang="ar-IQ" dirty="0" smtClean="0"/>
              <a:t>يمكن تعريف التدقيق الخارجي بأنه الفحص الانتقادي المحايد لدفاتر وسجلات المنشأة ومستنداتها بواسطة شخص خارجي بموجب عقد يتقاضى عنه أتعاب تبعا لنوعية الفحص المطلوب منه وذلك بهدف إبداء الرأي الفني المحايد عن صدق وعدالة التقارير المالية للمنشأة خلال فترة معينة</a:t>
            </a:r>
          </a:p>
          <a:p>
            <a:r>
              <a:rPr lang="ar-IQ" smtClean="0"/>
              <a:t>ويتضح </a:t>
            </a:r>
            <a:r>
              <a:rPr lang="ar-IQ" dirty="0" smtClean="0"/>
              <a:t>مما سبق أن التدقيق الداخلي والتدقيق الخارجي بينهما نقاط متشابهة وهي كما يلي:</a:t>
            </a:r>
          </a:p>
          <a:p>
            <a:r>
              <a:rPr lang="ar-IQ" dirty="0" smtClean="0"/>
              <a:t>أ‌- كل منهما يمثل نظام محاسبي فعال يهدف إلى توفير المعلومات الضرورية والتي يمكن الثقة فيها والاعتماد عليها في إعداد تقارير مالية نافعة .</a:t>
            </a:r>
          </a:p>
          <a:p>
            <a:r>
              <a:rPr lang="ar-IQ" dirty="0" smtClean="0"/>
              <a:t>ب‌- كل منهما يتطلب وجود نظام فعال للرقابة الداخلية لمنع أو تقليل حدوث الأخطاء والتلاعب والغش .</a:t>
            </a:r>
          </a:p>
          <a:p>
            <a:r>
              <a:rPr lang="ar-IQ" dirty="0" smtClean="0"/>
              <a:t>كما يوجد تعاون بينهما يمكن توضيحه في النقاط التالية:</a:t>
            </a:r>
          </a:p>
          <a:p>
            <a:r>
              <a:rPr lang="ar-IQ" dirty="0" smtClean="0"/>
              <a:t>أ‌- وجود نظام جيد للتدقيق الداخلي يعني إقلال المدقق الخارجي لكمية الاختبارات التي يقوم بها عند الفحص وبالتالي توفير وقت وجهد المدقق فضلا عن كفاءة النظام الكلي للتدقيق</a:t>
            </a:r>
          </a:p>
          <a:p>
            <a:r>
              <a:rPr lang="ar-IQ" dirty="0" smtClean="0"/>
              <a:t>ب‌- إن وجود نظام التدقيق الداخلي لا يغني عن التدقيق الخارجي وهذا يؤكد صفة التكامل .</a:t>
            </a:r>
          </a:p>
          <a:p>
            <a:r>
              <a:rPr lang="ar-IQ" dirty="0" smtClean="0"/>
              <a:t>وعلى الرغم من التشابه والتعاون والتكامل بين التدقيق الداخلي والتدقيق الخارجي إلا أن هناك اختلافات بينهما يمكن إيجازها فيما يلي :</a:t>
            </a:r>
          </a:p>
          <a:p>
            <a:r>
              <a:rPr lang="ar-IQ" dirty="0" smtClean="0"/>
              <a:t>- من حيث الهدف .</a:t>
            </a:r>
          </a:p>
          <a:p>
            <a:r>
              <a:rPr lang="ar-IQ" dirty="0" smtClean="0"/>
              <a:t>- من حيث العلاقة بالمنشأة .</a:t>
            </a:r>
          </a:p>
          <a:p>
            <a:r>
              <a:rPr lang="ar-IQ" dirty="0" smtClean="0"/>
              <a:t>- من حيث نطاق وحدود العمل .</a:t>
            </a:r>
          </a:p>
          <a:p>
            <a:r>
              <a:rPr lang="ar-IQ" dirty="0" smtClean="0"/>
              <a:t>- من حيث التوقيت المناسب للأداء .</a:t>
            </a:r>
          </a:p>
          <a:p>
            <a:r>
              <a:rPr lang="ar-IQ" dirty="0" smtClean="0"/>
              <a:t>- من حيث المستفيدين .</a:t>
            </a:r>
            <a:endParaRPr lang="ar-IQ" dirty="0"/>
          </a:p>
        </p:txBody>
      </p:sp>
    </p:spTree>
    <p:extLst>
      <p:ext uri="{BB962C8B-B14F-4D97-AF65-F5344CB8AC3E}">
        <p14:creationId xmlns:p14="http://schemas.microsoft.com/office/powerpoint/2010/main" val="391470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79512" y="476672"/>
            <a:ext cx="8784976" cy="5693866"/>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just"/>
            <a:r>
              <a:rPr lang="ar-IQ" sz="2800" b="1" dirty="0" smtClean="0"/>
              <a:t>ما هو التدقيق :</a:t>
            </a:r>
          </a:p>
          <a:p>
            <a:pPr algn="just"/>
            <a:r>
              <a:rPr lang="ar-IQ" sz="2400" dirty="0" smtClean="0"/>
              <a:t>الجمعية المحاسبية الأمريكية عرفت التدقيق على أنه: "عملية منظمة ومنهجية لجمع الأدلة والقرائن التي تتعلق بنتائج الأنشطة والأحداث الاقتصادية وتقويمها، بشكل موضوعي وذلك لتحديد مدى التوافق والتطابق بين هذه النتائج والمعايير المقررة وتوصيل ذلك إلى الأطراف المعنية .</a:t>
            </a:r>
          </a:p>
          <a:p>
            <a:pPr algn="just"/>
            <a:r>
              <a:rPr lang="ar-IQ" sz="2400" dirty="0" smtClean="0"/>
              <a:t>اما مصنف الخبراء المحاسبين والمحاسبين المعتمدين الفرنسي يعرف التدقيق على انه: " فحص من مهني مؤهل ومستقل لإبداء رأي حول انتظام ومصداقية الميزانية وجدول حسابات النتائج لمؤسسة ما.</a:t>
            </a:r>
          </a:p>
          <a:p>
            <a:pPr algn="just"/>
            <a:r>
              <a:rPr lang="ar-IQ" sz="2400" dirty="0" smtClean="0"/>
              <a:t>وهناك من عرف التدقيق على ان التدقيق وظيفة يمارسها مهني مستقل </a:t>
            </a:r>
            <a:r>
              <a:rPr lang="ar-IQ" sz="2400" dirty="0" err="1" smtClean="0"/>
              <a:t>مفوظ</a:t>
            </a:r>
            <a:r>
              <a:rPr lang="ar-IQ" sz="2400" dirty="0" smtClean="0"/>
              <a:t> أن يبدي رأيا موضوعيا (دون تحيز) في مدى تعبير القوائم الختامية عن المركز المالي للمشروع ونتيجة أعماله وفقا للمبادئ والأصول المحاسبية المتعارف عليها.</a:t>
            </a:r>
          </a:p>
          <a:p>
            <a:pPr algn="just"/>
            <a:r>
              <a:rPr lang="ar-IQ" sz="2400" dirty="0" smtClean="0"/>
              <a:t>كما عرفها الاتحاد الدولي للمحاسبين على انها مصطلح عام يطلق على المعايير التي ستطبق في تدقيق البيانات المالية والمعايير التي ستطبق بالخدمات ذات العلاقة والتقرير على مصداقية البيانات"</a:t>
            </a:r>
          </a:p>
          <a:p>
            <a:pPr algn="just"/>
            <a:endParaRPr lang="ar-IQ" sz="2400" dirty="0"/>
          </a:p>
        </p:txBody>
      </p:sp>
    </p:spTree>
    <p:extLst>
      <p:ext uri="{BB962C8B-B14F-4D97-AF65-F5344CB8AC3E}">
        <p14:creationId xmlns:p14="http://schemas.microsoft.com/office/powerpoint/2010/main" val="2647044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568952" cy="6370975"/>
          </a:xfrm>
          <a:prstGeom prst="rect">
            <a:avLst/>
          </a:prstGeom>
        </p:spPr>
        <p:txBody>
          <a:bodyPr wrap="square">
            <a:spAutoFit/>
          </a:bodyPr>
          <a:lstStyle/>
          <a:p>
            <a:r>
              <a:rPr lang="ar-IQ" sz="2400" b="1" dirty="0" smtClean="0"/>
              <a:t>ماهي ابرز مميزات التدقيق حسب راي الجمعية المحاسبية الامريكية ؟ </a:t>
            </a:r>
          </a:p>
          <a:p>
            <a:r>
              <a:rPr lang="ar-IQ" sz="2400" dirty="0" smtClean="0"/>
              <a:t>حسب تعريف الجمعية المحاسبية  الامريكية يمكن إبراز مميزات وصفات التدقيق كما يلي:</a:t>
            </a:r>
          </a:p>
          <a:p>
            <a:r>
              <a:rPr lang="ar-IQ" sz="2400" dirty="0" smtClean="0"/>
              <a:t>- التدقيق عملية منتظمة ومنهجية وهذا يعني اعتماد المدقق على التخطيط المسبق ووضع برنامج لعملية التدقيق.</a:t>
            </a:r>
          </a:p>
          <a:p>
            <a:r>
              <a:rPr lang="ar-IQ" sz="2400" dirty="0" smtClean="0"/>
              <a:t>- يعتمد التدقيق على جمع وتقديم الأدلة والقرائن.</a:t>
            </a:r>
          </a:p>
          <a:p>
            <a:r>
              <a:rPr lang="ar-IQ" sz="2400" dirty="0" smtClean="0"/>
              <a:t>- التقويم بشكل موضوعي يدل على اعتماد بشكل أساسي على الحكم الشخصي للمدقق.</a:t>
            </a:r>
          </a:p>
          <a:p>
            <a:r>
              <a:rPr lang="ar-IQ" sz="2400" dirty="0" smtClean="0"/>
              <a:t>- المدقق شخص مهني مؤهل ومستقل.</a:t>
            </a:r>
          </a:p>
          <a:p>
            <a:pPr marL="342900" indent="-342900">
              <a:buFontTx/>
              <a:buChar char="-"/>
            </a:pPr>
            <a:r>
              <a:rPr lang="ar-IQ" sz="2400" dirty="0" smtClean="0"/>
              <a:t>توصيل نتائج التدقيق إلى الأطراف المختلفة من خلال تقرير المدقق.</a:t>
            </a:r>
          </a:p>
          <a:p>
            <a:r>
              <a:rPr lang="ar-IQ" sz="2400" b="1" dirty="0" smtClean="0"/>
              <a:t>متى ظهر التدقيق ؟ </a:t>
            </a:r>
          </a:p>
          <a:p>
            <a:r>
              <a:rPr lang="ar-IQ" sz="2400" dirty="0" smtClean="0"/>
              <a:t>يرجع البعض تاريخ ظهور مهنة التدقيق إلى القرن 13 في إيطاليا حيث كان المدقق شخصا مهما و يتقاضى أتعابه بالتناسب مع الأخطاء وحالات الغش التي يكتشفها، أما عن التنظيم المهني للتدقيق فجاء من بعد ذلك كمرحلة متطورة، إذ يمكن الإشارة إلى تأسيس أول جمعية مهنية في هذا الاختصاص في إيطاليا كذلك وبالضبط في البندقية سنة 1581 كما تم تأسيس ما يعرف بجمعية ميلانو سنة 1739 . </a:t>
            </a:r>
          </a:p>
          <a:p>
            <a:r>
              <a:rPr lang="ar-IQ" sz="2400" dirty="0" smtClean="0"/>
              <a:t>يرى البعض ان أصل المصطلح ظهر في القرن الثالث قبل الميلاد عندما حاول الرومان تطوير أسس تدقيق الحسابات</a:t>
            </a:r>
            <a:endParaRPr lang="ar-IQ" sz="2400" dirty="0"/>
          </a:p>
        </p:txBody>
      </p:sp>
    </p:spTree>
    <p:extLst>
      <p:ext uri="{BB962C8B-B14F-4D97-AF65-F5344CB8AC3E}">
        <p14:creationId xmlns:p14="http://schemas.microsoft.com/office/powerpoint/2010/main" val="116041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443367"/>
            <a:ext cx="8856984" cy="5940088"/>
          </a:xfrm>
          <a:prstGeom prst="rect">
            <a:avLst/>
          </a:prstGeom>
        </p:spPr>
        <p:txBody>
          <a:bodyPr wrap="square">
            <a:spAutoFit/>
          </a:bodyPr>
          <a:lstStyle/>
          <a:p>
            <a:r>
              <a:rPr lang="ar-IQ" sz="2000" b="1" dirty="0" smtClean="0"/>
              <a:t>ماهي اهداف التدقيق ؟  </a:t>
            </a:r>
          </a:p>
          <a:p>
            <a:r>
              <a:rPr lang="ar-IQ" sz="2000" dirty="0" smtClean="0"/>
              <a:t>يمكن حصر أهداف التدقيق بمجموعتين أساسيتين هما التقليدية والحديثة المتطورة.</a:t>
            </a:r>
          </a:p>
          <a:p>
            <a:r>
              <a:rPr lang="ar-IQ" sz="2000" b="1" dirty="0" smtClean="0"/>
              <a:t>الأهداف التقليدية :</a:t>
            </a:r>
          </a:p>
          <a:p>
            <a:pPr marL="342900" indent="-342900">
              <a:buFont typeface="+mj-lt"/>
              <a:buAutoNum type="arabicPeriod"/>
            </a:pPr>
            <a:r>
              <a:rPr lang="ar-IQ" sz="2000" dirty="0" smtClean="0"/>
              <a:t> التأكد من دقة وصحة البيانات المحاسبية المثبتة في دفاتر المشروع وسجلاته وتقرير مدى الاعتماد وعليها. </a:t>
            </a:r>
          </a:p>
          <a:p>
            <a:pPr marL="342900" indent="-342900">
              <a:buFont typeface="+mj-lt"/>
              <a:buAutoNum type="arabicPeriod"/>
            </a:pPr>
            <a:r>
              <a:rPr lang="ar-IQ" sz="2000" dirty="0" smtClean="0"/>
              <a:t>الحصول على رأي فني محايد حول مطابقة القوائم المالية كما هو مقيد في الدفاتر والسجلات </a:t>
            </a:r>
          </a:p>
          <a:p>
            <a:pPr marL="342900" indent="-342900">
              <a:buFont typeface="+mj-lt"/>
              <a:buAutoNum type="arabicPeriod"/>
            </a:pPr>
            <a:r>
              <a:rPr lang="ar-IQ" sz="2000" dirty="0" smtClean="0"/>
              <a:t>اكتشاف ما قد يوجد بالدفاتر والسجلات من أخطاء أو غش. </a:t>
            </a:r>
          </a:p>
          <a:p>
            <a:pPr marL="342900" indent="-342900">
              <a:buFont typeface="+mj-lt"/>
              <a:buAutoNum type="arabicPeriod"/>
            </a:pPr>
            <a:r>
              <a:rPr lang="ar-IQ" sz="2000" dirty="0" smtClean="0"/>
              <a:t>تقليل فرص ارتكاب الأخطاء والغش بوضع ضوابط وإجراءات تحول دون ذلك. </a:t>
            </a:r>
          </a:p>
          <a:p>
            <a:pPr marL="342900" indent="-342900">
              <a:buFont typeface="+mj-lt"/>
              <a:buAutoNum type="arabicPeriod"/>
            </a:pPr>
            <a:r>
              <a:rPr lang="ar-IQ" sz="2000" dirty="0" smtClean="0"/>
              <a:t>اعتماد الإدارة عليها في تقرير ورسم السياسات المالية والإدارية واتخاذ القرارات على المدى القصير أو المدى  الطويل. </a:t>
            </a:r>
          </a:p>
          <a:p>
            <a:pPr marL="342900" indent="-342900">
              <a:buFont typeface="+mj-lt"/>
              <a:buAutoNum type="arabicPeriod"/>
            </a:pPr>
            <a:r>
              <a:rPr lang="ar-IQ" sz="2000" dirty="0" smtClean="0"/>
              <a:t>طمأنة مستخدمي القوائم المالية وتمكينهم من اتخاذ قرارات مناسبة لاستثماراتهم. </a:t>
            </a:r>
          </a:p>
          <a:p>
            <a:pPr marL="342900" indent="-342900">
              <a:buFont typeface="+mj-lt"/>
              <a:buAutoNum type="arabicPeriod"/>
            </a:pPr>
            <a:r>
              <a:rPr lang="ar-IQ" sz="2000" dirty="0"/>
              <a:t> </a:t>
            </a:r>
            <a:r>
              <a:rPr lang="ar-IQ" sz="2000" dirty="0" smtClean="0"/>
              <a:t>تسهيل مهمة دائرة الضرائب لتحديد مبلغ الضريبة </a:t>
            </a:r>
          </a:p>
          <a:p>
            <a:pPr marL="342900" indent="-342900">
              <a:buFont typeface="+mj-lt"/>
              <a:buAutoNum type="arabicPeriod"/>
            </a:pPr>
            <a:r>
              <a:rPr lang="ar-IQ" sz="2000" dirty="0"/>
              <a:t> </a:t>
            </a:r>
            <a:r>
              <a:rPr lang="ar-IQ" sz="2000" dirty="0" smtClean="0"/>
              <a:t>تقديم التقارير المختلفة وملء الاستمارات للهيئات الحكومية بمساعدة المدقق </a:t>
            </a:r>
          </a:p>
          <a:p>
            <a:r>
              <a:rPr lang="ar-IQ" sz="2000" b="1" dirty="0" smtClean="0"/>
              <a:t>الأهداف الحديثة أو المتطورة :</a:t>
            </a:r>
          </a:p>
          <a:p>
            <a:r>
              <a:rPr lang="ar-IQ" sz="2000" dirty="0" smtClean="0"/>
              <a:t>1) مراقبة الخطط الموضوعة ومتابعة تنفيذها.</a:t>
            </a:r>
          </a:p>
          <a:p>
            <a:r>
              <a:rPr lang="ar-IQ" sz="2000" dirty="0" smtClean="0"/>
              <a:t>2) تقييم نتائج أعمال المشروع بالنسبة إلى الأهداف المرسومة.</a:t>
            </a:r>
          </a:p>
          <a:p>
            <a:r>
              <a:rPr lang="ar-IQ" sz="2000" dirty="0" smtClean="0"/>
              <a:t>3) تحقيق أقصى كفاية إنتاجيه ممكنة عن طريق منع الإسراف في جميع نواحي نشاط المشروع.</a:t>
            </a:r>
          </a:p>
          <a:p>
            <a:r>
              <a:rPr lang="ar-IQ" sz="2000" dirty="0" smtClean="0"/>
              <a:t>4) تحقيق أقصى قدر ممكن من الرفاهية الاقتصادية والاجتماعية للمواطنين.</a:t>
            </a:r>
          </a:p>
          <a:p>
            <a:r>
              <a:rPr lang="ar-IQ" sz="2000" dirty="0" smtClean="0"/>
              <a:t>5) تخفيض خطر التدقيق وذلك لصعوبة تقدير آثار عملية التدقيق على العميل أو المنشآت محـل التدقيق</a:t>
            </a:r>
            <a:endParaRPr lang="ar-IQ" sz="2000" dirty="0"/>
          </a:p>
        </p:txBody>
      </p:sp>
    </p:spTree>
    <p:extLst>
      <p:ext uri="{BB962C8B-B14F-4D97-AF65-F5344CB8AC3E}">
        <p14:creationId xmlns:p14="http://schemas.microsoft.com/office/powerpoint/2010/main" val="1255909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640960" cy="5940088"/>
          </a:xfrm>
          <a:prstGeom prst="rect">
            <a:avLst/>
          </a:prstGeom>
        </p:spPr>
        <p:txBody>
          <a:bodyPr wrap="square">
            <a:spAutoFit/>
          </a:bodyPr>
          <a:lstStyle/>
          <a:p>
            <a:r>
              <a:rPr lang="ar-IQ" sz="2000" b="1" dirty="0" smtClean="0"/>
              <a:t>ما اهمية التدقيق : </a:t>
            </a:r>
          </a:p>
          <a:p>
            <a:r>
              <a:rPr lang="ar-IQ" sz="2000" dirty="0" smtClean="0"/>
              <a:t>إن للتدقيق أهمية كبرى في الشركات التجارية وذلك لان التدقيق ليست غاية بل وسيلة لتحقيق غاية هدفها خدمة الطوائف العديدة التي تستخدم البيانات المحاسبية وتعتمد عليها في اتخاذ قراراتها أو رسم خططها المستقبلية.</a:t>
            </a:r>
          </a:p>
          <a:p>
            <a:r>
              <a:rPr lang="ar-IQ" sz="2000" dirty="0" smtClean="0"/>
              <a:t>فهناك العديد من الفوائد والأهمية للتدقيق نذكر منها ما يلي :</a:t>
            </a:r>
          </a:p>
          <a:p>
            <a:r>
              <a:rPr lang="ar-IQ" sz="2000" dirty="0" smtClean="0"/>
              <a:t>1) تزود إدارة المشروع بالبيانات المحاسبية الصحيحة لوضع الخطط الإدارية السليمة ومراقبة تنفيذها.</a:t>
            </a:r>
          </a:p>
          <a:p>
            <a:r>
              <a:rPr lang="ar-IQ" sz="2000" dirty="0" smtClean="0"/>
              <a:t>2) تعمل على اكتشاف الثغرات أو نواحي الضعف في نظام الرقابة الداخلية.</a:t>
            </a:r>
          </a:p>
          <a:p>
            <a:r>
              <a:rPr lang="ar-IQ" sz="2000" dirty="0" smtClean="0"/>
              <a:t>3) تعمل على طمئنه أصحاب المشروع بأن الإدارة تعمل على الحفاظ على أموالهم.</a:t>
            </a:r>
          </a:p>
          <a:p>
            <a:r>
              <a:rPr lang="ar-IQ" sz="2000" dirty="0" smtClean="0"/>
              <a:t>4) تعمل على تشجيع المستثمرين الجدد للاستثمار في المشروع.</a:t>
            </a:r>
          </a:p>
          <a:p>
            <a:r>
              <a:rPr lang="ar-IQ" sz="2000" dirty="0" smtClean="0"/>
              <a:t>5) ضرورية للدائنين والموردين بحيث إنها تبين المركز المالي والقدرة على الوفاء بالالتزامات .</a:t>
            </a:r>
          </a:p>
          <a:p>
            <a:r>
              <a:rPr lang="ar-IQ" sz="2000" dirty="0" smtClean="0"/>
              <a:t>6) ضرورية للبنوك ومؤسسات الإقراض لما تقدمه من قروض قصيرة الأجل أو طويلة الأجل إلى المشروعات.</a:t>
            </a:r>
          </a:p>
          <a:p>
            <a:r>
              <a:rPr lang="ar-IQ" sz="2000" dirty="0" smtClean="0"/>
              <a:t>7) ضرورية لمصلحة الضرائب حيث تمكن الفاحص من تحديد وعاء الضريبة والتأكد من صحته. </a:t>
            </a:r>
          </a:p>
          <a:p>
            <a:r>
              <a:rPr lang="ar-IQ" sz="2000" dirty="0" smtClean="0"/>
              <a:t>8) تعمل على قيد الحسابات في الدفاتر أولا بأول بصفة منتظمة لأنها ستكون عرضة باستمرار للفحص والتأكد من صحتها وانتظامها.</a:t>
            </a:r>
          </a:p>
          <a:p>
            <a:r>
              <a:rPr lang="ar-IQ" sz="2000" dirty="0" smtClean="0"/>
              <a:t>9) اعتماد الهيئات الحكومية المختلفة اعتمادا كبيرا على البيانات المحاسبية في أغراض كثيرة مثل التخطيط والمتابعة ، الأشراف والرقابة على المنشئات . </a:t>
            </a:r>
          </a:p>
          <a:p>
            <a:r>
              <a:rPr lang="ar-IQ" sz="2000" dirty="0" smtClean="0"/>
              <a:t>10) تعتمد إدارة المشروع على بيانات نتيجة الأعمال المعتمدة من المراجع عند تفاوضهم مع نقابات العمال على رسم السياسة العامة للأجور. </a:t>
            </a:r>
            <a:endParaRPr lang="ar-IQ" sz="2000" dirty="0"/>
          </a:p>
        </p:txBody>
      </p:sp>
    </p:spTree>
    <p:extLst>
      <p:ext uri="{BB962C8B-B14F-4D97-AF65-F5344CB8AC3E}">
        <p14:creationId xmlns:p14="http://schemas.microsoft.com/office/powerpoint/2010/main" val="2621750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88640"/>
            <a:ext cx="8568952" cy="6555641"/>
          </a:xfrm>
          <a:prstGeom prst="rect">
            <a:avLst/>
          </a:prstGeom>
        </p:spPr>
        <p:txBody>
          <a:bodyPr wrap="square">
            <a:spAutoFit/>
          </a:bodyPr>
          <a:lstStyle/>
          <a:p>
            <a:r>
              <a:rPr lang="ar-IQ" sz="2400" b="1" dirty="0" smtClean="0"/>
              <a:t>أنواع التدقيق:</a:t>
            </a:r>
          </a:p>
          <a:p>
            <a:r>
              <a:rPr lang="ar-IQ" dirty="0" smtClean="0"/>
              <a:t> يمكن عرض وتصنيف وتبويب التدقيق من زوايا متعددة، على النحو التالي: </a:t>
            </a:r>
          </a:p>
          <a:p>
            <a:r>
              <a:rPr lang="ar-IQ" b="1" dirty="0" smtClean="0"/>
              <a:t>أولا- تبويب التدقيق من حيث حدوده: من هذه الزاوية يمكن أن نميز بين نوعين:</a:t>
            </a:r>
          </a:p>
          <a:p>
            <a:r>
              <a:rPr lang="ar-IQ" b="1" dirty="0" smtClean="0"/>
              <a:t>1) التدقيق الكامل : </a:t>
            </a:r>
          </a:p>
          <a:p>
            <a:r>
              <a:rPr lang="ar-IQ" dirty="0"/>
              <a:t>وهو التدقيق الذي يخول للمدقق إطاراً غير محدد للعمل الذي يؤديه ولا يعني فحص كل عملية تمت خلال فترة محاسبية معينة وإنما يخضع التدقيق للمعايير المتعارف عليها ويتعين على المدقق في نهاية الأمر أن يقدم الرأي الفني المحايد عن مدى عدالة القوائم المالية ككل بغض النظر عن نطاق الفحص والمفردات التي شملتها اختباراته حيث أن مسؤولياته تغطي جميع المفردات حتى تلك التي لم تخضع للفحص ويلاحظ في هذه الحالة أن للمدقق الحرية في تحديد مفرداته التي تشملها اختباراته</a:t>
            </a:r>
            <a:r>
              <a:rPr lang="ar-IQ" dirty="0" smtClean="0"/>
              <a:t>. ولذلك </a:t>
            </a:r>
            <a:r>
              <a:rPr lang="ar-IQ" dirty="0"/>
              <a:t>يناسب هذا النوع المنشآت الصغيرة أو تلك التي لا يعتمد نظامها على الرقابة الداخلية وهذا يعني أن المنشآت الكبيرة عندما تعتمد على هذا النوع من التدقيق فان ذلك يتوقف على متانة وقوة نظام الرقابة الداخلية أو ضعف هذا النظام الذي يعني توسع المدقق في اختباراته .</a:t>
            </a:r>
          </a:p>
          <a:p>
            <a:r>
              <a:rPr lang="ar-IQ" dirty="0"/>
              <a:t/>
            </a:r>
            <a:br>
              <a:rPr lang="ar-IQ" dirty="0"/>
            </a:br>
            <a:r>
              <a:rPr lang="ar-IQ" b="1" dirty="0"/>
              <a:t>2) التدقيق الجزئي :</a:t>
            </a:r>
            <a:r>
              <a:rPr lang="ar-IQ" dirty="0"/>
              <a:t/>
            </a:r>
            <a:br>
              <a:rPr lang="ar-IQ" dirty="0"/>
            </a:br>
            <a:r>
              <a:rPr lang="ar-IQ" dirty="0"/>
              <a:t>وهو التدقيق الذي يقتصر فيه عمل المدقق على بعض العمليات المعينة أي أن التدقيق يتضمن وضع قيود على النطاق أو المجال </a:t>
            </a:r>
            <a:r>
              <a:rPr lang="ar-IQ" dirty="0" smtClean="0"/>
              <a:t>. ويراعى </a:t>
            </a:r>
            <a:r>
              <a:rPr lang="ar-IQ" dirty="0"/>
              <a:t>أن الجهة التي تعين المدقق هي التي تحدد العمليات المطلوب تدقيقها وفي هذه الحالة تنحصر مسؤولية المدقق في مجال أو نطاق التدقيق المكلف به ولذلك يتطلب الأمر وجود اتفاق كتابي يبين حدود التدقيق والهدف منه .</a:t>
            </a:r>
          </a:p>
          <a:p>
            <a:r>
              <a:rPr lang="ar-IQ" dirty="0"/>
              <a:t>ومن الأمثلة على التقرير الجزئي</a:t>
            </a:r>
            <a:br>
              <a:rPr lang="ar-IQ" dirty="0"/>
            </a:br>
            <a:r>
              <a:rPr lang="ar-IQ" dirty="0"/>
              <a:t>- الاتفاق على تدقيق العمليات النقدية من مقبوضات ومدفوعات .</a:t>
            </a:r>
            <a:br>
              <a:rPr lang="ar-IQ" dirty="0"/>
            </a:br>
            <a:r>
              <a:rPr lang="ar-IQ" dirty="0"/>
              <a:t>- الاتفاق على تدقيق العمليات الخاصة بالمخازن .</a:t>
            </a:r>
            <a:br>
              <a:rPr lang="ar-IQ" dirty="0"/>
            </a:br>
            <a:r>
              <a:rPr lang="ar-IQ" dirty="0"/>
              <a:t>- الاتفاق على تدقيق العمليات الآجلة خلال فترة معينة .</a:t>
            </a:r>
            <a:br>
              <a:rPr lang="ar-IQ" dirty="0"/>
            </a:br>
            <a:r>
              <a:rPr lang="ar-IQ" dirty="0"/>
              <a:t>- الاتفاق على تدقيق عناصر قائمة المركز المالي فقط .</a:t>
            </a:r>
            <a:br>
              <a:rPr lang="ar-IQ" dirty="0"/>
            </a:br>
            <a:r>
              <a:rPr lang="ar-IQ" dirty="0"/>
              <a:t>- الاتفاق على دراسة قدرة المنشأة على سداد الالتزامات </a:t>
            </a:r>
            <a:r>
              <a:rPr lang="ar-IQ" dirty="0" smtClean="0"/>
              <a:t>. </a:t>
            </a:r>
            <a:endParaRPr lang="ar-IQ" dirty="0"/>
          </a:p>
        </p:txBody>
      </p:sp>
    </p:spTree>
    <p:extLst>
      <p:ext uri="{BB962C8B-B14F-4D97-AF65-F5344CB8AC3E}">
        <p14:creationId xmlns:p14="http://schemas.microsoft.com/office/powerpoint/2010/main" val="3823589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81753"/>
            <a:ext cx="8640960" cy="6309420"/>
          </a:xfrm>
          <a:prstGeom prst="rect">
            <a:avLst/>
          </a:prstGeom>
        </p:spPr>
        <p:txBody>
          <a:bodyPr wrap="square">
            <a:spAutoFit/>
          </a:bodyPr>
          <a:lstStyle/>
          <a:p>
            <a:r>
              <a:rPr lang="ar-IQ" sz="2000" b="1" dirty="0" smtClean="0"/>
              <a:t>ثانيا- تبويب التدقيق من حيث مدى الفحص: أما من هذه الزاوية فنميز بين:</a:t>
            </a:r>
          </a:p>
          <a:p>
            <a:r>
              <a:rPr lang="ar-IQ" sz="2000" b="1" dirty="0"/>
              <a:t>1) التدقيق التفصيلي :</a:t>
            </a:r>
            <a:br>
              <a:rPr lang="ar-IQ" sz="2000" b="1" dirty="0"/>
            </a:br>
            <a:r>
              <a:rPr lang="ar-IQ" sz="2000" dirty="0"/>
              <a:t>و</a:t>
            </a:r>
            <a:r>
              <a:rPr lang="ar-IQ" dirty="0"/>
              <a:t>هو التدقيق الذي كان سائدا في بداية عهد المهنة وفيه يقوم المدقق بفحص جميع القيود والدفاتر والسجلات والمستندات للتأكد من أن جميع العمليات مقيدة بانتظام وأنها صحيحة كما أنها خالية من الأخطاء أو الغش أو </a:t>
            </a:r>
            <a:r>
              <a:rPr lang="ar-IQ" dirty="0" smtClean="0"/>
              <a:t>التلاعب ولذلك </a:t>
            </a:r>
            <a:r>
              <a:rPr lang="ar-IQ" dirty="0"/>
              <a:t>يتناسب هذا التدقيق مع </a:t>
            </a:r>
            <a:r>
              <a:rPr lang="ar-IQ" dirty="0" err="1"/>
              <a:t>المنشات</a:t>
            </a:r>
            <a:r>
              <a:rPr lang="ar-IQ" dirty="0"/>
              <a:t> الصغيرة ولا يناسب </a:t>
            </a:r>
            <a:r>
              <a:rPr lang="ar-IQ" dirty="0" err="1"/>
              <a:t>المنشات</a:t>
            </a:r>
            <a:r>
              <a:rPr lang="ar-IQ" dirty="0"/>
              <a:t> الكبيرة لأنه سيؤدي إلى زيادة أعباء التدقيق فضلاً عن تعارضه مع عاملي الوقت والتكلفة الذي يحرص المدقق على مراعاتها .</a:t>
            </a:r>
          </a:p>
          <a:p>
            <a:r>
              <a:rPr lang="ar-IQ" sz="2000" b="1" dirty="0"/>
              <a:t>2) التدقيق الاختباري :</a:t>
            </a:r>
            <a:r>
              <a:rPr lang="ar-IQ" dirty="0"/>
              <a:t/>
            </a:r>
            <a:br>
              <a:rPr lang="ar-IQ" dirty="0"/>
            </a:br>
            <a:r>
              <a:rPr lang="ar-IQ" dirty="0"/>
              <a:t>وهو التدقيق </a:t>
            </a:r>
            <a:r>
              <a:rPr lang="ar-IQ" dirty="0" smtClean="0"/>
              <a:t>الذي يعتمد على إقناع المدقق بصحة وسلامة نظام الرقابة الداخلية ويتم هذا التدقيق باتباع المدقق إحدى الأساليب التالية  :</a:t>
            </a:r>
            <a:r>
              <a:rPr lang="ar-IQ" dirty="0"/>
              <a:t/>
            </a:r>
            <a:br>
              <a:rPr lang="ar-IQ" dirty="0"/>
            </a:br>
            <a:r>
              <a:rPr lang="ar-IQ" dirty="0"/>
              <a:t>أ‌- التقدير الشخصي (العينات الحكمية )</a:t>
            </a:r>
            <a:br>
              <a:rPr lang="ar-IQ" dirty="0"/>
            </a:br>
            <a:r>
              <a:rPr lang="ar-IQ" dirty="0"/>
              <a:t>ب‌- علم الإحصاء ( العينات الإحصائية )</a:t>
            </a:r>
          </a:p>
          <a:p>
            <a:r>
              <a:rPr lang="ar-IQ" dirty="0"/>
              <a:t>واتباع المدقق لإحدى الأساليب يعتمد على الخبرة ومدى إلمام المدقق بالمفاهيم الإحصائية مثل المجتمع والعينة الوسط الحسابي التشتت التوزيع الطبيعي وكذلك طرق اختيار العينات </a:t>
            </a:r>
            <a:r>
              <a:rPr lang="ar-IQ" dirty="0" smtClean="0"/>
              <a:t>الإحصائية.</a:t>
            </a:r>
            <a:r>
              <a:rPr lang="ar-IQ" dirty="0"/>
              <a:t/>
            </a:r>
            <a:br>
              <a:rPr lang="ar-IQ" dirty="0"/>
            </a:br>
            <a:r>
              <a:rPr lang="ar-IQ" dirty="0"/>
              <a:t>ولذلك يعتبر التدقيق الاختباري هو الأساس السائد للعمل الميداني ألا أن التدقيق التفصيلي يمثل الاستثناء لذلك الأساس</a:t>
            </a:r>
          </a:p>
          <a:p>
            <a:r>
              <a:rPr lang="ar-IQ" dirty="0" smtClean="0"/>
              <a:t>ومن </a:t>
            </a:r>
            <a:r>
              <a:rPr lang="ar-IQ" dirty="0"/>
              <a:t>الجدير بالذكر التفرقة بين التدقيق الكامل والتدقيق التفصيلي من جهة والتدقيق الجزئي والتدقيق الاختباري من جهة أخرى وذلك لتجنب الخلط بين هذه </a:t>
            </a:r>
            <a:r>
              <a:rPr lang="ar-IQ" dirty="0" smtClean="0"/>
              <a:t>الأنواع ويتم ذلك : </a:t>
            </a:r>
          </a:p>
          <a:p>
            <a:pPr marL="285750" indent="-285750">
              <a:buFont typeface="Wingdings" pitchFamily="2" charset="2"/>
              <a:buChar char="v"/>
            </a:pPr>
            <a:r>
              <a:rPr lang="ar-IQ" dirty="0"/>
              <a:t> </a:t>
            </a:r>
            <a:r>
              <a:rPr lang="ar-IQ" dirty="0" smtClean="0"/>
              <a:t>ان التدقيق </a:t>
            </a:r>
            <a:r>
              <a:rPr lang="ar-IQ" dirty="0"/>
              <a:t>الكامل قد يكون تفصيليا إذا تم فحص جميع القيود والدفاتر والسجلات والمستندات في حين أنه قد بكون اختباري إذا تم فحص جزء معين من القيود والدفاتر والسجلات </a:t>
            </a:r>
            <a:r>
              <a:rPr lang="ar-IQ" dirty="0" smtClean="0"/>
              <a:t>والمستندات</a:t>
            </a:r>
          </a:p>
          <a:p>
            <a:pPr marL="285750" indent="-285750">
              <a:buFont typeface="Wingdings" pitchFamily="2" charset="2"/>
              <a:buChar char="v"/>
            </a:pPr>
            <a:r>
              <a:rPr lang="ar-IQ" dirty="0" smtClean="0"/>
              <a:t>التدقيق </a:t>
            </a:r>
            <a:r>
              <a:rPr lang="ar-IQ" dirty="0"/>
              <a:t>الجزئي قد يكن تفصيليا إذا تم فحص جميع العمليات التي يشتمل عليها ذلك الجزء محل التدقيق وقد يكون اختباري إذا تم اختيار عينة من مجموع مفردات هذا الجزء .</a:t>
            </a:r>
          </a:p>
          <a:p>
            <a:endParaRPr lang="ar-IQ" dirty="0" smtClean="0"/>
          </a:p>
          <a:p>
            <a:r>
              <a:rPr lang="ar-IQ" dirty="0" smtClean="0"/>
              <a:t> </a:t>
            </a:r>
            <a:endParaRPr lang="ar-IQ" dirty="0"/>
          </a:p>
        </p:txBody>
      </p:sp>
    </p:spTree>
    <p:extLst>
      <p:ext uri="{BB962C8B-B14F-4D97-AF65-F5344CB8AC3E}">
        <p14:creationId xmlns:p14="http://schemas.microsoft.com/office/powerpoint/2010/main" val="3448406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04664"/>
            <a:ext cx="8640960" cy="5078313"/>
          </a:xfrm>
          <a:prstGeom prst="rect">
            <a:avLst/>
          </a:prstGeom>
        </p:spPr>
        <p:txBody>
          <a:bodyPr wrap="square">
            <a:spAutoFit/>
          </a:bodyPr>
          <a:lstStyle/>
          <a:p>
            <a:endParaRPr lang="ar-IQ" dirty="0" smtClean="0"/>
          </a:p>
          <a:p>
            <a:r>
              <a:rPr lang="ar-IQ" dirty="0" smtClean="0"/>
              <a:t>ثالثا- تبويب التدقيق من حيث مدى التوقيت: وفقا لهذا المعيار يمكن أن نميز بين:</a:t>
            </a:r>
          </a:p>
          <a:p>
            <a:r>
              <a:rPr lang="ar-IQ" dirty="0"/>
              <a:t>1) التدقيق النهائي :</a:t>
            </a:r>
            <a:br>
              <a:rPr lang="ar-IQ" dirty="0"/>
            </a:br>
            <a:r>
              <a:rPr lang="ar-IQ" dirty="0"/>
              <a:t>يعد التدقيق النهائي مناسبا </a:t>
            </a:r>
            <a:r>
              <a:rPr lang="ar-IQ" dirty="0" err="1"/>
              <a:t>للمنشات</a:t>
            </a:r>
            <a:r>
              <a:rPr lang="ar-IQ" dirty="0"/>
              <a:t> الصغيرة والمتوسطة الحجم وذلك لان المدقق يبدأ عمله بعد أقفال الدفاتر وترصيد الحسابات وفي هذا ضمان لعدم حدوث أي تعديل للبيانات بعد تدقيقها كما أنه يؤدي إلى عدم حدوث إرباك في العمل داخل المنشاة وذلك لعدم تردد المدقق ومساعديه على المنشاة بالإضافة إلى أنه يؤدي إلى تخفيض احتمالات السهو من جانب القائمين بعملية </a:t>
            </a:r>
            <a:r>
              <a:rPr lang="ar-IQ" dirty="0" smtClean="0"/>
              <a:t>التدقيق ولكن </a:t>
            </a:r>
            <a:r>
              <a:rPr lang="ar-IQ" dirty="0"/>
              <a:t>يؤخذ على التدقيق النهائي الاحتمالات التالية :</a:t>
            </a:r>
            <a:br>
              <a:rPr lang="ar-IQ" dirty="0"/>
            </a:br>
            <a:r>
              <a:rPr lang="ar-IQ" dirty="0"/>
              <a:t>‌أ- تأخر النتائج</a:t>
            </a:r>
            <a:br>
              <a:rPr lang="ar-IQ" dirty="0"/>
            </a:br>
            <a:r>
              <a:rPr lang="ar-IQ" dirty="0"/>
              <a:t>‌ب- حدوث ارتباك في مكتب المدقق</a:t>
            </a:r>
            <a:br>
              <a:rPr lang="ar-IQ" dirty="0"/>
            </a:br>
            <a:r>
              <a:rPr lang="ar-IQ" dirty="0"/>
              <a:t>‌ج- عدم اكتشاف الخش والأخطاء أو التلاعب</a:t>
            </a:r>
            <a:br>
              <a:rPr lang="ar-IQ" dirty="0"/>
            </a:br>
            <a:r>
              <a:rPr lang="ar-IQ" dirty="0"/>
              <a:t>‌د- عدم قيام المدقق بالفحص على المستوى المطلوب</a:t>
            </a:r>
          </a:p>
          <a:p>
            <a:r>
              <a:rPr lang="ar-IQ" dirty="0"/>
              <a:t>وترجع هذه الاحتمالات إلى قصر الفترة الزمنية اللازمة للقيام بعملية تدقيق الحسابات وذلك لان المدقق يلتزم بإنهاء عملية التدقيق وإبداء الرأي الفني المحايد في مواعيد محدده وفقا لقانون الشركات ونظام الشركة أو ما إذا كانت تواريخ نهاية السنة المالية للشركات واحدة أو متقاربة وكذلك نتيجة ضغط العمل في مكتب المدقق </a:t>
            </a:r>
            <a:r>
              <a:rPr lang="ar-IQ" dirty="0" smtClean="0"/>
              <a:t>.</a:t>
            </a:r>
          </a:p>
          <a:p>
            <a:endParaRPr lang="ar-IQ" dirty="0" smtClean="0"/>
          </a:p>
          <a:p>
            <a:r>
              <a:rPr lang="ar-IQ" dirty="0"/>
              <a:t/>
            </a:r>
            <a:br>
              <a:rPr lang="ar-IQ" dirty="0"/>
            </a:br>
            <a:endParaRPr lang="ar-IQ" dirty="0" smtClean="0"/>
          </a:p>
          <a:p>
            <a:r>
              <a:rPr lang="ar-IQ" dirty="0" smtClean="0"/>
              <a:t> </a:t>
            </a:r>
            <a:endParaRPr lang="ar-IQ" dirty="0"/>
          </a:p>
        </p:txBody>
      </p:sp>
    </p:spTree>
    <p:extLst>
      <p:ext uri="{BB962C8B-B14F-4D97-AF65-F5344CB8AC3E}">
        <p14:creationId xmlns:p14="http://schemas.microsoft.com/office/powerpoint/2010/main" val="3895077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16632"/>
            <a:ext cx="8640960" cy="6555641"/>
          </a:xfrm>
          <a:prstGeom prst="rect">
            <a:avLst/>
          </a:prstGeom>
        </p:spPr>
        <p:txBody>
          <a:bodyPr wrap="square">
            <a:spAutoFit/>
          </a:bodyPr>
          <a:lstStyle/>
          <a:p>
            <a:r>
              <a:rPr lang="ar-IQ" sz="2000" b="1" dirty="0" smtClean="0"/>
              <a:t>2) التدقيق المستمر:</a:t>
            </a:r>
          </a:p>
          <a:p>
            <a:r>
              <a:rPr lang="ar-IQ" sz="2000" dirty="0" smtClean="0"/>
              <a:t>يعد التدقيق المستمر الذي يقوم فيه مدقق الحسابات بالتردد على المنشأة من وقت إلى أخر أو على فترات دورية أو غير دورية للقيام بفحص العمليات المحاسبية التي تمت وبمعنى أخر يعد التدقيق المستمر التدقيق الذي يتم أولاً بأول خلال السنة المالية . </a:t>
            </a:r>
          </a:p>
          <a:p>
            <a:r>
              <a:rPr lang="ar-IQ" sz="2000" dirty="0" smtClean="0"/>
              <a:t>ولذلك فان هذا النوع يعد مناسبا لشركات الأموال وغيرها من المنشآت التي تقوم بعمل ضخم من العمليات حيث تحتاج إلى وقت طويل نسبياً لفحصها كما إنها توفر للمدقق الوقت الكافي خلال المدة مما يساعده على التوسع في عملية التدقيق وبالتالي تلافي أو تقليل فرص ارتكاب الغش والتلاعب فضلا عن ذلك سرعة اكتشاف الأخطاء ولذلك يطلق عليه التدقيق المانع والمصحح في وقت واحد </a:t>
            </a:r>
            <a:r>
              <a:rPr lang="ar-IQ" sz="2000" dirty="0" err="1" smtClean="0"/>
              <a:t>بالاضافه</a:t>
            </a:r>
            <a:r>
              <a:rPr lang="ar-IQ" sz="2000" dirty="0" smtClean="0"/>
              <a:t> إلى ما سبق فان اتباعه يؤدي إلى القضاء على عيوب التدقيق النهائي أهمها تأخر نتائج التدقيق وارتباك العمل في مكتب المدقق .</a:t>
            </a:r>
          </a:p>
          <a:p>
            <a:r>
              <a:rPr lang="ar-IQ" sz="2000" dirty="0" smtClean="0"/>
              <a:t>وعلى الرغم من مزايا التدقيق المستمر إلا أن اتباعه قد يبرز بعض العيوب أهمها:</a:t>
            </a:r>
          </a:p>
          <a:p>
            <a:r>
              <a:rPr lang="ar-IQ" sz="2000" dirty="0" smtClean="0"/>
              <a:t>‌أ- ارتباك العمل في المنشأة محل التدقيق</a:t>
            </a:r>
          </a:p>
          <a:p>
            <a:r>
              <a:rPr lang="ar-IQ" sz="2000" dirty="0" smtClean="0"/>
              <a:t>‌ب- انه تدقيق غير متصل</a:t>
            </a:r>
          </a:p>
          <a:p>
            <a:r>
              <a:rPr lang="ar-IQ" sz="2000" dirty="0" smtClean="0"/>
              <a:t>‌ج- توطيد العلاقات الاجتماعية بين المدقق وموظفي المنشأة</a:t>
            </a:r>
          </a:p>
          <a:p>
            <a:endParaRPr lang="ar-IQ" sz="2000" dirty="0" smtClean="0"/>
          </a:p>
          <a:p>
            <a:r>
              <a:rPr lang="ar-IQ" sz="2000" dirty="0" smtClean="0"/>
              <a:t>ولكن يمكن معالجة هذه العيوب من خلال قيام المدقق بإعداد برنامج للتدقيق على أساس مراعاة مواعيد العمل وكذلك استخدام الرموز والعلامات للعمليات التي تم تدقيقها وكذلك يمكن للمدقق عمل مذكرات بأرصدة الحسابات التي تم تدقيقها .</a:t>
            </a:r>
          </a:p>
          <a:p>
            <a:endParaRPr lang="ar-IQ" sz="2000" dirty="0" smtClean="0"/>
          </a:p>
          <a:p>
            <a:r>
              <a:rPr lang="ar-IQ" sz="2000" dirty="0" smtClean="0"/>
              <a:t>وما هو جدير بالذكر أن كل من التدقيق النهائي والمستمر يمكن للمدقق أن يؤديهما على أساس تفصيلي أو اختباري.</a:t>
            </a:r>
            <a:endParaRPr lang="ar-IQ" sz="2000" dirty="0"/>
          </a:p>
        </p:txBody>
      </p:sp>
    </p:spTree>
    <p:extLst>
      <p:ext uri="{BB962C8B-B14F-4D97-AF65-F5344CB8AC3E}">
        <p14:creationId xmlns:p14="http://schemas.microsoft.com/office/powerpoint/2010/main" val="274345252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1504</TotalTime>
  <Words>1463</Words>
  <Application>Microsoft Office PowerPoint</Application>
  <PresentationFormat>عرض على الشاشة (3:4)‏</PresentationFormat>
  <Paragraphs>108</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التدقيق المحاسبي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التدقيق المحاسبي</dc:title>
  <dc:creator>Maher</dc:creator>
  <cp:lastModifiedBy>Maher</cp:lastModifiedBy>
  <cp:revision>12</cp:revision>
  <dcterms:created xsi:type="dcterms:W3CDTF">2020-05-28T11:18:48Z</dcterms:created>
  <dcterms:modified xsi:type="dcterms:W3CDTF">2021-05-10T16:44:04Z</dcterms:modified>
</cp:coreProperties>
</file>